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51" r:id="rId2"/>
    <p:sldMasterId id="2147483653" r:id="rId3"/>
  </p:sldMasterIdLst>
  <p:notesMasterIdLst>
    <p:notesMasterId r:id="rId27"/>
  </p:notesMasterIdLst>
  <p:sldIdLst>
    <p:sldId id="357" r:id="rId4"/>
    <p:sldId id="261" r:id="rId5"/>
    <p:sldId id="300" r:id="rId6"/>
    <p:sldId id="320" r:id="rId7"/>
    <p:sldId id="303" r:id="rId8"/>
    <p:sldId id="358" r:id="rId9"/>
    <p:sldId id="359" r:id="rId10"/>
    <p:sldId id="361" r:id="rId11"/>
    <p:sldId id="365" r:id="rId12"/>
    <p:sldId id="353" r:id="rId13"/>
    <p:sldId id="335" r:id="rId14"/>
    <p:sldId id="360" r:id="rId15"/>
    <p:sldId id="350" r:id="rId16"/>
    <p:sldId id="356" r:id="rId17"/>
    <p:sldId id="338" r:id="rId18"/>
    <p:sldId id="337" r:id="rId19"/>
    <p:sldId id="340" r:id="rId20"/>
    <p:sldId id="352" r:id="rId21"/>
    <p:sldId id="366" r:id="rId22"/>
    <p:sldId id="367" r:id="rId23"/>
    <p:sldId id="362" r:id="rId24"/>
    <p:sldId id="363" r:id="rId25"/>
    <p:sldId id="364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" initials="o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ED5959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6" autoAdjust="0"/>
    <p:restoredTop sz="94660"/>
  </p:normalViewPr>
  <p:slideViewPr>
    <p:cSldViewPr>
      <p:cViewPr varScale="1">
        <p:scale>
          <a:sx n="154" d="100"/>
          <a:sy n="154" d="100"/>
        </p:scale>
        <p:origin x="276" y="144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.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gợi</a:t>
            </a:r>
            <a:r>
              <a:rPr lang="en-US" baseline="0" dirty="0"/>
              <a:t> ý </a:t>
            </a:r>
            <a:r>
              <a:rPr lang="en-US" baseline="0" dirty="0" err="1"/>
              <a:t>trên</a:t>
            </a:r>
            <a:r>
              <a:rPr lang="en-US" baseline="0" dirty="0"/>
              <a:t> slide </a:t>
            </a:r>
            <a:r>
              <a:rPr lang="en-US" baseline="0" dirty="0" err="1"/>
              <a:t>này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8B047-19B2-463A-9243-355FB5B07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9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5954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mple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8388" y="740599"/>
            <a:ext cx="8219032" cy="337178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algn="ctr">
              <a:defRPr sz="2500" cap="all">
                <a:solidFill>
                  <a:schemeClr val="tx1">
                    <a:lumMod val="75000"/>
                    <a:lumOff val="25000"/>
                  </a:schemeClr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8391" y="370020"/>
            <a:ext cx="8219026" cy="265094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ctr">
              <a:buNone/>
              <a:defRPr sz="1200" cap="all">
                <a:solidFill>
                  <a:schemeClr val="accent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173995" y="683235"/>
            <a:ext cx="273473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4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002B400-68CC-4FB0-B3BA-04D8DB73949C}" type="datetime1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FRAME </a:t>
            </a:r>
            <a:fld id="{76287CDE-511B-4B53-918D-A288AB9A5A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3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041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80" r:id="rId4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  <p:sldLayoutId id="2147483677" r:id="rId18"/>
    <p:sldLayoutId id="2147483678" r:id="rId19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7504" y="0"/>
            <a:ext cx="9144000" cy="4871491"/>
            <a:chOff x="0" y="0"/>
            <a:chExt cx="12192000" cy="6495318"/>
          </a:xfrm>
        </p:grpSpPr>
        <p:pic>
          <p:nvPicPr>
            <p:cNvPr id="1026" name="Picture 2" descr="Image result for logo đại học bách khoa đà nẵ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27125" cy="11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logo khoa công nghệ thông tin đại học bách khoa đà nẵ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2405" y="0"/>
              <a:ext cx="1099595" cy="11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1647825" y="66675"/>
              <a:ext cx="9144000" cy="1171575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ĐẠI HỌC ĐÀ NẴNG</a:t>
              </a:r>
            </a:p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TRƯỜNG ĐẠI HỌC BÁCH KHOA</a:t>
              </a:r>
              <a:endParaRPr lang="en-US" sz="27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700" b="1" dirty="0">
                  <a:latin typeface="Arial" panose="020B0604020202020204" pitchFamily="34" charset="0"/>
                  <a:cs typeface="Arial" panose="020B0604020202020204" pitchFamily="34" charset="0"/>
                </a:rPr>
                <a:t>KHOA CÔNG NGHỆ THÔNG TIN</a:t>
              </a: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864096" y="2144774"/>
              <a:ext cx="10657184" cy="180657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XÂY DỰNG ỨNG DỤNG HỖ TRỢ DỰ ĐOÁN 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BỆNH DA LIỄU CHO NGƯỜI VIỆT NAM</a:t>
              </a: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3864767" y="5007371"/>
              <a:ext cx="4655840" cy="40005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GVHD: TS. LÊ THỊ MỸ HẠNH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4992555" y="6304817"/>
              <a:ext cx="1974328" cy="190501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Đà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Nẵng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, 2019</a:t>
              </a: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3912772" y="4476031"/>
              <a:ext cx="4559831" cy="40005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SV </a:t>
              </a:r>
              <a:r>
                <a:rPr lang="en-US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Đỗ</a:t>
              </a:r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Minh Nhật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25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40568" y="2355726"/>
            <a:ext cx="5256584" cy="473576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smtClean="0"/>
              <a:t>TRIỂN KHAI HỆ THỐNG</a:t>
            </a:r>
            <a:endParaRPr lang="en-US" sz="3200" b="1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38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XÂY DỰNG HỆ THỐNG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" t="7946" r="4770" b="3199"/>
          <a:stretch/>
        </p:blipFill>
        <p:spPr>
          <a:xfrm>
            <a:off x="4621872" y="1281252"/>
            <a:ext cx="4498352" cy="3278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7504" y="1131590"/>
            <a:ext cx="45365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Atlas </a:t>
            </a:r>
            <a:r>
              <a:rPr lang="en-US" sz="2000" dirty="0" err="1"/>
              <a:t>bệnh</a:t>
            </a:r>
            <a:r>
              <a:rPr lang="en-US" sz="2000" dirty="0"/>
              <a:t> da </a:t>
            </a:r>
            <a:r>
              <a:rPr lang="en-US" sz="2000" dirty="0" err="1" smtClean="0"/>
              <a:t>liễu</a:t>
            </a:r>
            <a:r>
              <a:rPr lang="en-US" sz="2000" dirty="0"/>
              <a:t> </a:t>
            </a:r>
            <a:r>
              <a:rPr lang="en-US" sz="2000" dirty="0" smtClean="0"/>
              <a:t>(15</a:t>
            </a:r>
            <a:r>
              <a:rPr lang="en-US" sz="2000" dirty="0"/>
              <a:t>%)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smtClean="0"/>
              <a:t>Bác </a:t>
            </a:r>
            <a:r>
              <a:rPr lang="vi-VN" sz="2000" dirty="0"/>
              <a:t>sỹ Chuyên khoa 1 Da </a:t>
            </a:r>
            <a:r>
              <a:rPr lang="vi-VN" sz="2000" dirty="0" smtClean="0"/>
              <a:t>Liễu</a:t>
            </a:r>
            <a:r>
              <a:rPr lang="en-US" sz="2000" dirty="0" smtClean="0"/>
              <a:t> - </a:t>
            </a:r>
            <a:r>
              <a:rPr lang="vi-VN" sz="2000" dirty="0" smtClean="0"/>
              <a:t> </a:t>
            </a:r>
            <a:endParaRPr lang="en-US" sz="2000" dirty="0" smtClean="0"/>
          </a:p>
          <a:p>
            <a:pPr lvl="0">
              <a:lnSpc>
                <a:spcPct val="150000"/>
              </a:lnSpc>
            </a:pPr>
            <a:r>
              <a:rPr lang="vi-VN" sz="2000" dirty="0" smtClean="0"/>
              <a:t>Trần Nguyễn Như Hương</a:t>
            </a:r>
            <a:r>
              <a:rPr lang="en-US" sz="2000" dirty="0" smtClean="0"/>
              <a:t> (25%)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smtClean="0"/>
              <a:t> </a:t>
            </a:r>
            <a:r>
              <a:rPr lang="en-US" sz="2000" dirty="0" err="1"/>
              <a:t>Nhóm</a:t>
            </a:r>
            <a:r>
              <a:rPr lang="en-US" sz="2000" dirty="0"/>
              <a:t> </a:t>
            </a: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dirty="0" err="1"/>
              <a:t>đồng</a:t>
            </a:r>
            <a:r>
              <a:rPr lang="en-US" sz="2000" dirty="0"/>
              <a:t> da </a:t>
            </a:r>
            <a:r>
              <a:rPr lang="en-US" sz="2000" dirty="0" err="1"/>
              <a:t>liễu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 smtClean="0"/>
              <a:t>mạng</a:t>
            </a:r>
            <a:r>
              <a:rPr lang="en-US" sz="20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/>
              <a:t>xã</a:t>
            </a:r>
            <a:r>
              <a:rPr lang="en-US" sz="2000" dirty="0" smtClean="0"/>
              <a:t> </a:t>
            </a:r>
            <a:r>
              <a:rPr lang="en-US" sz="2000" dirty="0" err="1"/>
              <a:t>hội</a:t>
            </a:r>
            <a:r>
              <a:rPr lang="vi-VN" sz="2000" dirty="0"/>
              <a:t> Facebook</a:t>
            </a:r>
            <a:r>
              <a:rPr lang="en-US" sz="2000" dirty="0"/>
              <a:t> (40%)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DermNet</a:t>
            </a:r>
            <a:r>
              <a:rPr lang="en-US" sz="2000" dirty="0"/>
              <a:t> New Zealand Trust</a:t>
            </a:r>
            <a:r>
              <a:rPr lang="vi-VN" sz="2000" dirty="0"/>
              <a:t> </a:t>
            </a:r>
            <a:r>
              <a:rPr lang="en-US" sz="2000" dirty="0"/>
              <a:t>(20%)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574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XÂY DỰNG HỆ THỐNG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t="8035" b="14908"/>
          <a:stretch/>
        </p:blipFill>
        <p:spPr bwMode="auto">
          <a:xfrm>
            <a:off x="12811" y="2931790"/>
            <a:ext cx="4778206" cy="2160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39" y="1101388"/>
            <a:ext cx="4345189" cy="2838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1105456"/>
            <a:ext cx="4608511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: 14406 </a:t>
            </a:r>
            <a:r>
              <a:rPr lang="en-US" dirty="0" err="1"/>
              <a:t>ảnh</a:t>
            </a:r>
            <a:endParaRPr lang="en-US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Batch_size</a:t>
            </a:r>
            <a:r>
              <a:rPr lang="en-US" dirty="0" smtClean="0"/>
              <a:t>: </a:t>
            </a:r>
            <a:r>
              <a:rPr lang="en-US" dirty="0"/>
              <a:t>32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/>
              <a:t>lượng</a:t>
            </a:r>
            <a:r>
              <a:rPr lang="en-US" dirty="0"/>
              <a:t> epochs: 500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</a:t>
            </a:r>
            <a:r>
              <a:rPr lang="en-US" dirty="0" smtClean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42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XÂY DỰNG HỆ THỐNG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4" y="2498269"/>
            <a:ext cx="457212" cy="146961"/>
          </a:xfrm>
          <a:prstGeom prst="rect">
            <a:avLst/>
          </a:prstGeom>
        </p:spPr>
      </p:pic>
      <p:pic>
        <p:nvPicPr>
          <p:cNvPr id="1025" name="Picture 4858573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0"/>
          <a:stretch>
            <a:fillRect/>
          </a:stretch>
        </p:blipFill>
        <p:spPr bwMode="auto">
          <a:xfrm>
            <a:off x="179512" y="1203598"/>
            <a:ext cx="19145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4152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777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11363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b="6172"/>
          <a:stretch/>
        </p:blipFill>
        <p:spPr bwMode="auto">
          <a:xfrm>
            <a:off x="2411760" y="1203598"/>
            <a:ext cx="2097247" cy="3590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4"/>
          <a:stretch/>
        </p:blipFill>
        <p:spPr bwMode="auto">
          <a:xfrm>
            <a:off x="4716016" y="1203598"/>
            <a:ext cx="1970654" cy="3619500"/>
          </a:xfrm>
          <a:prstGeom prst="rect">
            <a:avLst/>
          </a:prstGeom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3"/>
          <a:stretch/>
        </p:blipFill>
        <p:spPr bwMode="auto">
          <a:xfrm>
            <a:off x="6948264" y="1199964"/>
            <a:ext cx="1925236" cy="3590925"/>
          </a:xfrm>
          <a:prstGeom prst="rect">
            <a:avLst/>
          </a:prstGeom>
          <a:ln w="317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2615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XÂY DỰNG HỆ </a:t>
            </a:r>
            <a:r>
              <a:rPr lang="en-US" dirty="0"/>
              <a:t>THỐNG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4" y="2498269"/>
            <a:ext cx="457212" cy="146961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"/>
          <a:stretch/>
        </p:blipFill>
        <p:spPr bwMode="auto">
          <a:xfrm>
            <a:off x="378211" y="1131590"/>
            <a:ext cx="1955165" cy="3898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"/>
          <a:stretch/>
        </p:blipFill>
        <p:spPr bwMode="auto">
          <a:xfrm>
            <a:off x="2483768" y="1131590"/>
            <a:ext cx="2003425" cy="3891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/>
          <a:stretch/>
        </p:blipFill>
        <p:spPr bwMode="auto">
          <a:xfrm>
            <a:off x="4716016" y="1131590"/>
            <a:ext cx="2016960" cy="3916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" b="-68"/>
          <a:stretch/>
        </p:blipFill>
        <p:spPr bwMode="auto">
          <a:xfrm>
            <a:off x="6948264" y="1119091"/>
            <a:ext cx="2027957" cy="3943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7833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-1260648" y="2355726"/>
            <a:ext cx="5364088" cy="473576"/>
          </a:xfrm>
        </p:spPr>
        <p:txBody>
          <a:bodyPr/>
          <a:lstStyle/>
          <a:p>
            <a:r>
              <a:rPr lang="en-US" b="1" dirty="0" smtClean="0"/>
              <a:t>ĐÁNH GIÁ </a:t>
            </a:r>
          </a:p>
          <a:p>
            <a:r>
              <a:rPr lang="en-US" b="1" dirty="0" smtClean="0"/>
              <a:t>KẾT QỦA</a:t>
            </a:r>
            <a:endParaRPr lang="en-US" b="1" dirty="0"/>
          </a:p>
        </p:txBody>
      </p:sp>
      <p:sp>
        <p:nvSpPr>
          <p:cNvPr id="3" name="Freeform 2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66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ĐÁNH GIÁ KẾT QUẢ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96656"/>
            <a:ext cx="3288119" cy="2791430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39552" y="2859782"/>
            <a:ext cx="381642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kiểm</a:t>
            </a:r>
            <a:r>
              <a:rPr lang="en-US" sz="2000" dirty="0" smtClean="0"/>
              <a:t> </a:t>
            </a:r>
            <a:r>
              <a:rPr lang="en-US" sz="2000" dirty="0" err="1" smtClean="0"/>
              <a:t>thử</a:t>
            </a:r>
            <a:r>
              <a:rPr lang="en-US" sz="2000" dirty="0" smtClean="0"/>
              <a:t> </a:t>
            </a:r>
            <a:r>
              <a:rPr lang="en-US" sz="2000" dirty="0" err="1" smtClean="0"/>
              <a:t>gồm</a:t>
            </a:r>
            <a:r>
              <a:rPr lang="en-US" sz="2000" dirty="0"/>
              <a:t> </a:t>
            </a:r>
            <a:r>
              <a:rPr lang="en-US" sz="2000" dirty="0" smtClean="0"/>
              <a:t>200 </a:t>
            </a:r>
            <a:r>
              <a:rPr lang="en-US" sz="2000" dirty="0" err="1" smtClean="0"/>
              <a:t>mẫu</a:t>
            </a:r>
            <a:r>
              <a:rPr lang="en-US" sz="2000" dirty="0" smtClean="0"/>
              <a:t> </a:t>
            </a:r>
            <a:r>
              <a:rPr lang="en-US" sz="2000" dirty="0" err="1" smtClean="0"/>
              <a:t>thử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xếp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7 </a:t>
            </a:r>
            <a:r>
              <a:rPr lang="en-US" sz="2000" dirty="0" err="1" smtClean="0"/>
              <a:t>nhãn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306"/>
          <a:stretch/>
        </p:blipFill>
        <p:spPr>
          <a:xfrm>
            <a:off x="0" y="1136276"/>
            <a:ext cx="9144000" cy="114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2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ĐÁNH GIÁ KẾT QUẢ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lai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43137"/>
            <a:ext cx="828092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endParaRPr lang="en-US" dirty="0" smtClean="0"/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y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/>
              <a:t>.</a:t>
            </a:r>
            <a:endParaRPr lang="en-US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y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da </a:t>
            </a:r>
            <a:r>
              <a:rPr lang="en-US" dirty="0" err="1" smtClean="0"/>
              <a:t>liễu</a:t>
            </a:r>
            <a:endParaRPr lang="en-US" dirty="0" smtClean="0"/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…</a:t>
            </a: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78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1840" y="1995686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Xin </a:t>
            </a:r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ảm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ơn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đã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lắng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nghe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!!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5363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7824" y="2283718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DEMO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4639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TỔNG QUÁT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625004"/>
            <a:ext cx="4608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/>
              <a:t>TỔNG QUAN VỀ ĐỀ TÀI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419872" y="2516243"/>
            <a:ext cx="4608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/>
              <a:t>GIẢI PHÁP ĐỀ XUẤT</a:t>
            </a:r>
            <a:endParaRPr lang="ko-KR" alt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939817" y="3376626"/>
            <a:ext cx="4608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/>
              <a:t>TRIỂN KHAI XÂY DỰNG HỆ THỐNG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411557" y="4267865"/>
            <a:ext cx="4608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cs typeface="Arial" pitchFamily="34" charset="0"/>
              </a:rPr>
              <a:t>ĐÁNH GIÁ KẾT QUẢ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0" y="4189269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1840" y="1995686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Xin </a:t>
            </a:r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ảm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ơn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đã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lắng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nghe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!!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7907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PHỤ LỤC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Residual block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148064" y="3996823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Residual block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1520" y="1491630"/>
            <a:ext cx="3600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Mấu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chốt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Residual block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cứ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layer,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input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output 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F(x) + </a:t>
            </a:r>
            <a:r>
              <a:rPr lang="en-US" sz="32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ResNet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CNN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Residual block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026" name="Picture 2" descr="https://miro.medium.com/max/447/1*rbhjv7ZdAgXM2MlBUL5M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07556"/>
            <a:ext cx="4557365" cy="241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34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PHỤ LỤC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ResNet</a:t>
            </a:r>
            <a:r>
              <a:rPr lang="en-US" dirty="0" smtClean="0"/>
              <a:t> 152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6" y="1635646"/>
            <a:ext cx="8596532" cy="2520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580667" y="1009238"/>
            <a:ext cx="32154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ResNet</a:t>
            </a:r>
            <a:r>
              <a:rPr lang="en-US" dirty="0" smtClean="0"/>
              <a:t> 152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66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PHỤ LỤC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Adam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979712" y="1114286"/>
            <a:ext cx="52565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 smtClean="0"/>
              <a:t>Công</a:t>
            </a:r>
            <a:r>
              <a:rPr lang="en-US" sz="2000" dirty="0" smtClean="0"/>
              <a:t> </a:t>
            </a:r>
            <a:r>
              <a:rPr lang="en-US" sz="2000" dirty="0" err="1" smtClean="0"/>
              <a:t>thức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hàm</a:t>
            </a:r>
            <a:r>
              <a:rPr lang="en-US" sz="2000" dirty="0" smtClean="0"/>
              <a:t> </a:t>
            </a:r>
            <a:r>
              <a:rPr lang="en-US" sz="2000" dirty="0" err="1" smtClean="0"/>
              <a:t>tối</a:t>
            </a:r>
            <a:r>
              <a:rPr lang="en-US" sz="2000" dirty="0"/>
              <a:t> </a:t>
            </a:r>
            <a:r>
              <a:rPr lang="en-US" sz="2000" dirty="0" err="1" smtClean="0"/>
              <a:t>ưu</a:t>
            </a:r>
            <a:r>
              <a:rPr lang="en-US" sz="2000" dirty="0" smtClean="0"/>
              <a:t> Adam</a:t>
            </a:r>
            <a:endParaRPr lang="en-US" sz="2000" dirty="0"/>
          </a:p>
        </p:txBody>
      </p:sp>
      <p:pic>
        <p:nvPicPr>
          <p:cNvPr id="1026" name="Picture 2" descr="https://miro.medium.com/max/360/1*WrfK1bWzKYEH-UdsBHYl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26044"/>
            <a:ext cx="34290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5114" y="4063844"/>
            <a:ext cx="5970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: </a:t>
            </a:r>
            <a:r>
              <a:rPr lang="en-US" sz="2000" dirty="0" err="1"/>
              <a:t>T</a:t>
            </a:r>
            <a:r>
              <a:rPr lang="en-US" sz="2000" dirty="0" err="1" smtClean="0"/>
              <a:t>rung</a:t>
            </a:r>
            <a:r>
              <a:rPr lang="en-US" sz="2000" dirty="0" smtClean="0"/>
              <a:t> </a:t>
            </a:r>
            <a:r>
              <a:rPr lang="en-US" sz="2000" dirty="0" err="1"/>
              <a:t>bình</a:t>
            </a:r>
            <a:r>
              <a:rPr lang="en-US" sz="2000" dirty="0"/>
              <a:t> </a:t>
            </a:r>
            <a:r>
              <a:rPr lang="en-US" sz="2000" dirty="0" err="1"/>
              <a:t>bình</a:t>
            </a:r>
            <a:r>
              <a:rPr lang="en-US" sz="2000" dirty="0"/>
              <a:t> </a:t>
            </a: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dốc</a:t>
            </a:r>
            <a:r>
              <a:rPr lang="en-US" sz="2000" dirty="0"/>
              <a:t> (slope)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 smtClean="0"/>
              <a:t>khứ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: </a:t>
            </a:r>
            <a:r>
              <a:rPr lang="en-US" sz="2000" dirty="0" err="1"/>
              <a:t>T</a:t>
            </a:r>
            <a:r>
              <a:rPr lang="en-US" sz="2000" dirty="0" err="1" smtClean="0"/>
              <a:t>rung</a:t>
            </a:r>
            <a:r>
              <a:rPr lang="en-US" sz="2000" dirty="0" smtClean="0"/>
              <a:t> </a:t>
            </a:r>
            <a:r>
              <a:rPr lang="en-US" sz="2000" dirty="0" err="1"/>
              <a:t>bình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dốc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khứ</a:t>
            </a:r>
            <a:r>
              <a:rPr lang="en-US" sz="2000" dirty="0"/>
              <a:t> </a:t>
            </a:r>
            <a:r>
              <a:rPr lang="en-US" sz="2000" dirty="0" err="1" smtClean="0"/>
              <a:t>mt.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96" y="4083918"/>
            <a:ext cx="439413" cy="418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082" y="4641197"/>
            <a:ext cx="288032" cy="4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01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052736" y="2336211"/>
            <a:ext cx="6768752" cy="473576"/>
          </a:xfrm>
        </p:spPr>
        <p:txBody>
          <a:bodyPr/>
          <a:lstStyle/>
          <a:p>
            <a:r>
              <a:rPr lang="en-US" altLang="ko-KR" sz="3200" b="1" dirty="0" smtClean="0"/>
              <a:t>TỔNG QUAN VỀ ĐỀ TÀI</a:t>
            </a:r>
            <a:endParaRPr lang="ko-KR" altLang="en-US" sz="3200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4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TỔNG QUAN VỀ ĐỀ TÀI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7504" y="1419622"/>
            <a:ext cx="518457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 smtClean="0"/>
              <a:t>Thủ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chữa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/>
              <a:t>C</a:t>
            </a:r>
            <a:r>
              <a:rPr lang="en-US" dirty="0" err="1" smtClean="0"/>
              <a:t>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sót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/>
              <a:t>chữa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 smtClean="0"/>
              <a:t>cao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tuệ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 smtClean="0"/>
          </a:p>
        </p:txBody>
      </p:sp>
      <p:pic>
        <p:nvPicPr>
          <p:cNvPr id="1026" name="Picture 2" descr="Image result for ảnh chờ khám bệ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42" y="3271292"/>
            <a:ext cx="318440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ống kê thời gian khám chữa bệ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34"/>
          <a:stretch/>
        </p:blipFill>
        <p:spPr bwMode="auto">
          <a:xfrm>
            <a:off x="5004048" y="1068942"/>
            <a:ext cx="4104456" cy="215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3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612576" y="2355726"/>
            <a:ext cx="5256584" cy="473576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smtClean="0"/>
              <a:t>GIẢI PHÁP ĐỀ XUẤT</a:t>
            </a:r>
            <a:endParaRPr lang="en-US" sz="3200" b="1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04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GIẢI PHÁP ĐỀ XUẤT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149163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30221"/>
            <a:ext cx="1669879" cy="17281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5948" y="3107277"/>
            <a:ext cx="7992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err="1" smtClean="0"/>
              <a:t>Xây</a:t>
            </a:r>
            <a:r>
              <a:rPr lang="en-US" sz="2000" dirty="0" smtClean="0"/>
              <a:t> </a:t>
            </a:r>
            <a:r>
              <a:rPr lang="en-US" sz="2000" dirty="0" err="1" smtClean="0"/>
              <a:t>dựng</a:t>
            </a:r>
            <a:r>
              <a:rPr lang="en-US" sz="2000" dirty="0" smtClean="0"/>
              <a:t>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di </a:t>
            </a:r>
            <a:r>
              <a:rPr lang="en-US" sz="2000" dirty="0" err="1" smtClean="0"/>
              <a:t>động</a:t>
            </a:r>
            <a:r>
              <a:rPr lang="en-US" sz="2000" dirty="0" smtClean="0"/>
              <a:t> </a:t>
            </a:r>
            <a:r>
              <a:rPr lang="en-US" sz="2000" dirty="0" err="1" smtClean="0"/>
              <a:t>đơn</a:t>
            </a:r>
            <a:r>
              <a:rPr lang="en-US" sz="2000" dirty="0" smtClean="0"/>
              <a:t> </a:t>
            </a:r>
            <a:r>
              <a:rPr lang="en-US" sz="2000" dirty="0" err="1" smtClean="0"/>
              <a:t>giản</a:t>
            </a:r>
            <a:r>
              <a:rPr lang="en-US" sz="2000" dirty="0" smtClean="0"/>
              <a:t> </a:t>
            </a:r>
            <a:r>
              <a:rPr lang="en-US" sz="2000" dirty="0" err="1" smtClean="0"/>
              <a:t>hỗ</a:t>
            </a:r>
            <a:r>
              <a:rPr lang="en-US" sz="2000" dirty="0" smtClean="0"/>
              <a:t> </a:t>
            </a:r>
            <a:r>
              <a:rPr lang="en-US" sz="2000" dirty="0" err="1" smtClean="0"/>
              <a:t>trợ</a:t>
            </a:r>
            <a:r>
              <a:rPr lang="en-US" sz="2000" dirty="0" smtClean="0"/>
              <a:t> </a:t>
            </a:r>
            <a:r>
              <a:rPr lang="en-US" sz="2000" dirty="0" err="1" smtClean="0"/>
              <a:t>dự</a:t>
            </a:r>
            <a:r>
              <a:rPr lang="en-US" sz="2000" dirty="0" smtClean="0"/>
              <a:t> </a:t>
            </a:r>
            <a:r>
              <a:rPr lang="en-US" sz="2000" dirty="0" err="1" smtClean="0"/>
              <a:t>đoán</a:t>
            </a:r>
            <a:r>
              <a:rPr lang="en-US" sz="2000" dirty="0" smtClean="0"/>
              <a:t> </a:t>
            </a:r>
            <a:r>
              <a:rPr lang="en-US" sz="2000" dirty="0" err="1" smtClean="0"/>
              <a:t>bệnh</a:t>
            </a:r>
            <a:r>
              <a:rPr lang="en-US" sz="2000" dirty="0" smtClean="0"/>
              <a:t> da </a:t>
            </a:r>
            <a:r>
              <a:rPr lang="en-US" sz="2000" dirty="0" err="1" smtClean="0"/>
              <a:t>liễu</a:t>
            </a:r>
            <a:r>
              <a:rPr lang="en-US" sz="2000" dirty="0" smtClean="0"/>
              <a:t> </a:t>
            </a:r>
            <a:r>
              <a:rPr lang="en-US" sz="2000" dirty="0" err="1" smtClean="0"/>
              <a:t>thường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gặp</a:t>
            </a:r>
            <a:r>
              <a:rPr lang="en-US" sz="2000" dirty="0" smtClean="0"/>
              <a:t> ở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Việt</a:t>
            </a:r>
            <a:r>
              <a:rPr lang="en-US" sz="2000" dirty="0" smtClean="0"/>
              <a:t> Nam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err="1" smtClean="0"/>
              <a:t>Xây</a:t>
            </a:r>
            <a:r>
              <a:rPr lang="en-US" sz="2000" dirty="0" smtClean="0"/>
              <a:t> </a:t>
            </a:r>
            <a:r>
              <a:rPr lang="en-US" sz="2000" dirty="0" err="1" smtClean="0"/>
              <a:t>dựng</a:t>
            </a:r>
            <a:r>
              <a:rPr lang="en-US" sz="2000" dirty="0" smtClean="0"/>
              <a:t> </a:t>
            </a:r>
            <a:r>
              <a:rPr lang="en-US" sz="2000" dirty="0" err="1" smtClean="0"/>
              <a:t>bộ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đóng</a:t>
            </a:r>
            <a:r>
              <a:rPr lang="en-US" sz="2000" dirty="0" smtClean="0"/>
              <a:t> </a:t>
            </a:r>
            <a:r>
              <a:rPr lang="en-US" sz="2000" dirty="0" err="1" smtClean="0"/>
              <a:t>góp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nghiên</a:t>
            </a:r>
            <a:r>
              <a:rPr lang="en-US" sz="2000" dirty="0" smtClean="0"/>
              <a:t> </a:t>
            </a:r>
            <a:r>
              <a:rPr lang="en-US" sz="2000" dirty="0" err="1" smtClean="0"/>
              <a:t>cứu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3737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GIẢI PHÁP ĐỀ XUẤT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237506"/>
            <a:ext cx="7318758" cy="3662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Callout 4"/>
          <p:cNvSpPr/>
          <p:nvPr/>
        </p:nvSpPr>
        <p:spPr>
          <a:xfrm>
            <a:off x="467544" y="3651870"/>
            <a:ext cx="1760196" cy="720080"/>
          </a:xfrm>
          <a:prstGeom prst="rightArrowCallou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10" name="Left Arrow Callout 9"/>
          <p:cNvSpPr/>
          <p:nvPr/>
        </p:nvSpPr>
        <p:spPr>
          <a:xfrm>
            <a:off x="7308304" y="1374328"/>
            <a:ext cx="1656184" cy="648072"/>
          </a:xfrm>
          <a:prstGeom prst="leftArrowCallou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Flask - Python</a:t>
            </a:r>
            <a:endParaRPr lang="en-US" b="1" dirty="0"/>
          </a:p>
        </p:txBody>
      </p:sp>
      <p:sp>
        <p:nvSpPr>
          <p:cNvPr id="11" name="Left Arrow Callout 10"/>
          <p:cNvSpPr/>
          <p:nvPr/>
        </p:nvSpPr>
        <p:spPr>
          <a:xfrm>
            <a:off x="6799244" y="2105794"/>
            <a:ext cx="2308764" cy="648072"/>
          </a:xfrm>
          <a:prstGeom prst="leftArrowCallout">
            <a:avLst/>
          </a:prstGeom>
          <a:solidFill>
            <a:srgbClr val="00B0F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ResNet</a:t>
            </a:r>
            <a:r>
              <a:rPr lang="en-US" b="1" dirty="0" smtClean="0"/>
              <a:t> 152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0834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GIẢI PHÁP ĐỀ XUẤT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Data Augmentation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31590"/>
            <a:ext cx="8424936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/>
              <a:t>t</a:t>
            </a:r>
            <a:r>
              <a:rPr lang="en-US" sz="2400" dirty="0" err="1" smtClean="0"/>
              <a:t>rong</a:t>
            </a:r>
            <a:r>
              <a:rPr lang="en-US" sz="2400" dirty="0" smtClean="0"/>
              <a:t> </a:t>
            </a:r>
            <a:r>
              <a:rPr lang="en-US" sz="2400" dirty="0"/>
              <a:t>y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 smtClean="0"/>
              <a:t>thường</a:t>
            </a:r>
            <a:r>
              <a:rPr lang="en-US" sz="2400" dirty="0" smtClean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hưởng</a:t>
            </a:r>
            <a:r>
              <a:rPr lang="en-US" sz="2400" dirty="0"/>
              <a:t> </a:t>
            </a:r>
            <a:r>
              <a:rPr lang="en-US" sz="2400" dirty="0" err="1" smtClean="0"/>
              <a:t>quá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 err="1" smtClean="0"/>
              <a:t>nhiều</a:t>
            </a:r>
            <a:r>
              <a:rPr lang="en-US" sz="2400" dirty="0" smtClean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huấn</a:t>
            </a:r>
            <a:r>
              <a:rPr lang="en-US" sz="2400" dirty="0"/>
              <a:t> </a:t>
            </a:r>
            <a:r>
              <a:rPr lang="en-US" sz="2400" dirty="0" err="1" smtClean="0"/>
              <a:t>luyện</a:t>
            </a:r>
            <a:r>
              <a:rPr lang="en-US" sz="2400" dirty="0" smtClean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đoán</a:t>
            </a:r>
            <a:r>
              <a:rPr lang="en-US" sz="2400" dirty="0"/>
              <a:t>,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. 	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915816" y="3651870"/>
            <a:ext cx="1008112" cy="36004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65" y="3113162"/>
            <a:ext cx="1437456" cy="14374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651870"/>
            <a:ext cx="1080120" cy="1080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87" y="3651870"/>
            <a:ext cx="1088052" cy="1088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0" y="3651870"/>
            <a:ext cx="1080120" cy="1080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87" y="2491808"/>
            <a:ext cx="1088052" cy="10880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69" y="2490785"/>
            <a:ext cx="1089075" cy="1089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7" y="2490786"/>
            <a:ext cx="1089075" cy="10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12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GIẢI PHÁP ĐỀ XUẤT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r="2165"/>
          <a:stretch/>
        </p:blipFill>
        <p:spPr bwMode="auto">
          <a:xfrm>
            <a:off x="1835696" y="1203598"/>
            <a:ext cx="5830947" cy="38299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Pentagon 9"/>
          <p:cNvSpPr/>
          <p:nvPr/>
        </p:nvSpPr>
        <p:spPr>
          <a:xfrm>
            <a:off x="107504" y="1635646"/>
            <a:ext cx="1728192" cy="576064"/>
          </a:xfrm>
          <a:prstGeom prst="homePlate">
            <a:avLst>
              <a:gd name="adj" fmla="val 33803"/>
            </a:avLst>
          </a:prstGeom>
          <a:solidFill>
            <a:srgbClr val="ED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14.400 </a:t>
            </a:r>
            <a:r>
              <a:rPr lang="en-US" b="1" dirty="0" err="1"/>
              <a:t>ảnh</a:t>
            </a:r>
            <a:endParaRPr lang="en-US" b="1" dirty="0"/>
          </a:p>
          <a:p>
            <a:pPr algn="ctr"/>
            <a:r>
              <a:rPr lang="en-US" b="1" dirty="0"/>
              <a:t>7 </a:t>
            </a:r>
            <a:r>
              <a:rPr lang="en-US" b="1" dirty="0" err="1" smtClean="0"/>
              <a:t>Nhãn</a:t>
            </a:r>
            <a:endParaRPr lang="en-US" b="1" dirty="0"/>
          </a:p>
        </p:txBody>
      </p:sp>
      <p:sp>
        <p:nvSpPr>
          <p:cNvPr id="11" name="Pentagon 10"/>
          <p:cNvSpPr/>
          <p:nvPr/>
        </p:nvSpPr>
        <p:spPr>
          <a:xfrm>
            <a:off x="107504" y="2283718"/>
            <a:ext cx="1728192" cy="576064"/>
          </a:xfrm>
          <a:prstGeom prst="homePlate">
            <a:avLst>
              <a:gd name="adj" fmla="val 36733"/>
            </a:avLst>
          </a:prstGeom>
          <a:solidFill>
            <a:srgbClr val="ED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RGB</a:t>
            </a:r>
          </a:p>
          <a:p>
            <a:pPr algn="ctr"/>
            <a:r>
              <a:rPr lang="en-US" b="1" dirty="0" smtClean="0"/>
              <a:t>224x224</a:t>
            </a:r>
            <a:endParaRPr lang="en-US" b="1" dirty="0"/>
          </a:p>
        </p:txBody>
      </p:sp>
      <p:sp>
        <p:nvSpPr>
          <p:cNvPr id="13" name="Left Arrow Callout 12"/>
          <p:cNvSpPr/>
          <p:nvPr/>
        </p:nvSpPr>
        <p:spPr>
          <a:xfrm>
            <a:off x="7092280" y="3219822"/>
            <a:ext cx="1872208" cy="1296144"/>
          </a:xfrm>
          <a:prstGeom prst="leftArrowCallout">
            <a:avLst>
              <a:gd name="adj1" fmla="val 25000"/>
              <a:gd name="adj2" fmla="val 16841"/>
              <a:gd name="adj3" fmla="val 17321"/>
              <a:gd name="adj4" fmla="val 6881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7 </a:t>
            </a:r>
          </a:p>
          <a:p>
            <a:pPr algn="ctr"/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/>
          </a:p>
        </p:txBody>
      </p:sp>
      <p:pic>
        <p:nvPicPr>
          <p:cNvPr id="8" name="Picture 2" descr="https://miro.medium.com/max/447/1*rbhjv7ZdAgXM2MlBUL5Mm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90"/>
          <a:stretch/>
        </p:blipFill>
        <p:spPr bwMode="auto">
          <a:xfrm>
            <a:off x="7668344" y="1059582"/>
            <a:ext cx="1461214" cy="7920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/>
          <p:cNvSpPr/>
          <p:nvPr/>
        </p:nvSpPr>
        <p:spPr>
          <a:xfrm>
            <a:off x="5457935" y="1194318"/>
            <a:ext cx="2220686" cy="324847"/>
          </a:xfrm>
          <a:custGeom>
            <a:avLst/>
            <a:gdLst>
              <a:gd name="connsiteX0" fmla="*/ 2220686 w 2220686"/>
              <a:gd name="connsiteY0" fmla="*/ 0 h 324847"/>
              <a:gd name="connsiteX1" fmla="*/ 62204 w 2220686"/>
              <a:gd name="connsiteY1" fmla="*/ 292360 h 324847"/>
              <a:gd name="connsiteX2" fmla="*/ 62204 w 2220686"/>
              <a:gd name="connsiteY2" fmla="*/ 292360 h 324847"/>
              <a:gd name="connsiteX3" fmla="*/ 329681 w 2220686"/>
              <a:gd name="connsiteY3" fmla="*/ 242596 h 324847"/>
              <a:gd name="connsiteX4" fmla="*/ 0 w 2220686"/>
              <a:gd name="connsiteY4" fmla="*/ 323462 h 324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686" h="324847">
                <a:moveTo>
                  <a:pt x="2220686" y="0"/>
                </a:moveTo>
                <a:lnTo>
                  <a:pt x="62204" y="292360"/>
                </a:lnTo>
                <a:lnTo>
                  <a:pt x="62204" y="292360"/>
                </a:lnTo>
                <a:cubicBezTo>
                  <a:pt x="106783" y="284066"/>
                  <a:pt x="340048" y="237412"/>
                  <a:pt x="329681" y="242596"/>
                </a:cubicBezTo>
                <a:cubicBezTo>
                  <a:pt x="319314" y="247780"/>
                  <a:pt x="46653" y="336940"/>
                  <a:pt x="0" y="32346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/>
          <p:nvPr/>
        </p:nvCxnSpPr>
        <p:spPr>
          <a:xfrm flipV="1">
            <a:off x="5447938" y="1229755"/>
            <a:ext cx="2228702" cy="252596"/>
          </a:xfrm>
          <a:prstGeom prst="bentConnector3">
            <a:avLst>
              <a:gd name="adj1" fmla="val 3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66643" y="1882764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Residual block</a:t>
            </a:r>
            <a:endParaRPr lang="en-US" sz="1600" dirty="0"/>
          </a:p>
        </p:txBody>
      </p:sp>
      <p:sp>
        <p:nvSpPr>
          <p:cNvPr id="12" name="Pentagon 11"/>
          <p:cNvSpPr/>
          <p:nvPr/>
        </p:nvSpPr>
        <p:spPr>
          <a:xfrm>
            <a:off x="107504" y="3370608"/>
            <a:ext cx="1728192" cy="576064"/>
          </a:xfrm>
          <a:prstGeom prst="homePlate">
            <a:avLst>
              <a:gd name="adj" fmla="val 3380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118344" y="4083918"/>
            <a:ext cx="1728192" cy="576064"/>
          </a:xfrm>
          <a:prstGeom prst="homePlate">
            <a:avLst>
              <a:gd name="adj" fmla="val 3380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65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5" grpId="0"/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10184</TotalTime>
  <Words>636</Words>
  <Application>Microsoft Office PowerPoint</Application>
  <PresentationFormat>On-screen Show (16:9)</PresentationFormat>
  <Paragraphs>105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 Unicode MS</vt:lpstr>
      <vt:lpstr>맑은 고딕</vt:lpstr>
      <vt:lpstr>Arial</vt:lpstr>
      <vt:lpstr>Calibri</vt:lpstr>
      <vt:lpstr>Lato Black</vt:lpstr>
      <vt:lpstr>Lemon/Milk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Nhật Dealin</cp:lastModifiedBy>
  <cp:revision>314</cp:revision>
  <dcterms:created xsi:type="dcterms:W3CDTF">2016-12-05T23:26:54Z</dcterms:created>
  <dcterms:modified xsi:type="dcterms:W3CDTF">2019-12-30T16:15:31Z</dcterms:modified>
</cp:coreProperties>
</file>